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80" r:id="rId4"/>
  </p:sldMasterIdLst>
  <p:notesMasterIdLst>
    <p:notesMasterId r:id="rId17"/>
  </p:notesMasterIdLst>
  <p:sldIdLst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04" autoAdjust="0"/>
    <p:restoredTop sz="94660"/>
  </p:normalViewPr>
  <p:slideViewPr>
    <p:cSldViewPr snapToGrid="0">
      <p:cViewPr varScale="1">
        <p:scale>
          <a:sx n="74" d="100"/>
          <a:sy n="74" d="100"/>
        </p:scale>
        <p:origin x="8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6EA23-0339-4E46-9F25-7D838E79EF17}" type="datetimeFigureOut">
              <a:rPr lang="en-US" smtClean="0"/>
              <a:t>02-Dec-20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81925-CA98-455D-A45B-7A71D36D90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E5755-BE71-42AB-90F6-2F0E564E55A6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49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EC607-3EF5-436E-A362-C37FB4F54254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434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CAF28-6DF0-4504-9918-536BB1B9FA11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479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E68CF-544E-4644-A5ED-8BFA55AC904A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74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0DED0-842D-4236-8DE2-847A33CFA49E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861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E865-D6F4-43E8-B056-5F77FF98F8C7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214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92656-D9E5-45DE-AB78-A02B96C0D337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505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DD20B-CD57-45CB-9DE3-30B0CB335A7F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189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F8FB-3BFB-4C6B-BFA1-0EF9A6BEF927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652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B5E6-956A-4BA4-975A-E7DEF0A26FCD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501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4AE70-3B2E-4296-B975-61046C051972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250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58159-BAD0-408E-BBE1-96B668F1C589}" type="datetime1">
              <a:rPr lang="en-US" smtClean="0"/>
              <a:t>02-Dec-20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267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xmlns="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507" y="1447137"/>
            <a:ext cx="8283511" cy="3281047"/>
          </a:xfrm>
          <a:prstGeom prst="rect">
            <a:avLst/>
          </a:prstGeom>
          <a:scene3d>
            <a:camera prst="obliqueTopRigh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40251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90999"/>
            <a:ext cx="11128248" cy="55083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Shallow Copies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25296"/>
            <a:ext cx="10515600" cy="4951667"/>
          </a:xfrm>
        </p:spPr>
        <p:txBody>
          <a:bodyPr>
            <a:normAutofit/>
          </a:bodyPr>
          <a:lstStyle/>
          <a:p>
            <a:pPr algn="just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shallow copy means constructing a new collection object and then populating it with references to the child objects found in the original. 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of shallow copy, a reference of object is copied in other object. It means that any changes made to a copy of object do reflect in the original object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3746944" y="3304335"/>
            <a:ext cx="4698111" cy="2478024"/>
            <a:chOff x="4153281" y="3478071"/>
            <a:chExt cx="4248150" cy="2478024"/>
          </a:xfrm>
        </p:grpSpPr>
        <p:grpSp>
          <p:nvGrpSpPr>
            <p:cNvPr id="41" name="Group 40"/>
            <p:cNvGrpSpPr/>
            <p:nvPr/>
          </p:nvGrpSpPr>
          <p:grpSpPr>
            <a:xfrm>
              <a:off x="4153281" y="3478071"/>
              <a:ext cx="4248150" cy="2478024"/>
              <a:chOff x="4027932" y="3511296"/>
              <a:chExt cx="4248150" cy="2478024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4027932" y="3511296"/>
                <a:ext cx="1170432" cy="2478024"/>
                <a:chOff x="3259836" y="3511296"/>
                <a:chExt cx="1170432" cy="2322576"/>
              </a:xfrm>
            </p:grpSpPr>
            <p:sp>
              <p:nvSpPr>
                <p:cNvPr id="4" name="Rectangle 3"/>
                <p:cNvSpPr/>
                <p:nvPr/>
              </p:nvSpPr>
              <p:spPr>
                <a:xfrm>
                  <a:off x="3259836" y="3511296"/>
                  <a:ext cx="1170432" cy="2322576"/>
                </a:xfrm>
                <a:prstGeom prst="rect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" name="Rectangle 5"/>
                <p:cNvSpPr/>
                <p:nvPr/>
              </p:nvSpPr>
              <p:spPr>
                <a:xfrm>
                  <a:off x="3602736" y="3776472"/>
                  <a:ext cx="484632" cy="274320"/>
                </a:xfrm>
                <a:prstGeom prst="rect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/>
                <p:cNvSpPr/>
                <p:nvPr/>
              </p:nvSpPr>
              <p:spPr>
                <a:xfrm>
                  <a:off x="3602736" y="4270248"/>
                  <a:ext cx="484632" cy="274320"/>
                </a:xfrm>
                <a:prstGeom prst="rect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/>
                <p:cNvSpPr/>
                <p:nvPr/>
              </p:nvSpPr>
              <p:spPr>
                <a:xfrm>
                  <a:off x="3602736" y="4736592"/>
                  <a:ext cx="484632" cy="274320"/>
                </a:xfrm>
                <a:prstGeom prst="rect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/>
                <p:cNvSpPr/>
                <p:nvPr/>
              </p:nvSpPr>
              <p:spPr>
                <a:xfrm>
                  <a:off x="3602736" y="5175504"/>
                  <a:ext cx="484632" cy="274320"/>
                </a:xfrm>
                <a:prstGeom prst="rect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7105650" y="3511296"/>
                <a:ext cx="1170432" cy="2478024"/>
                <a:chOff x="3259836" y="3511296"/>
                <a:chExt cx="1170432" cy="2322576"/>
              </a:xfrm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3259836" y="3511296"/>
                  <a:ext cx="1170432" cy="2322576"/>
                </a:xfrm>
                <a:prstGeom prst="rect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/>
                <p:cNvSpPr/>
                <p:nvPr/>
              </p:nvSpPr>
              <p:spPr>
                <a:xfrm>
                  <a:off x="3602736" y="3776472"/>
                  <a:ext cx="484632" cy="274320"/>
                </a:xfrm>
                <a:prstGeom prst="rect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/>
                <p:cNvSpPr/>
                <p:nvPr/>
              </p:nvSpPr>
              <p:spPr>
                <a:xfrm>
                  <a:off x="3602736" y="4270248"/>
                  <a:ext cx="484632" cy="274320"/>
                </a:xfrm>
                <a:prstGeom prst="rect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/>
                <p:cNvSpPr/>
                <p:nvPr/>
              </p:nvSpPr>
              <p:spPr>
                <a:xfrm>
                  <a:off x="3602736" y="4736592"/>
                  <a:ext cx="484632" cy="274320"/>
                </a:xfrm>
                <a:prstGeom prst="rect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/>
                <p:cNvSpPr/>
                <p:nvPr/>
              </p:nvSpPr>
              <p:spPr>
                <a:xfrm>
                  <a:off x="3602736" y="5175504"/>
                  <a:ext cx="484632" cy="274320"/>
                </a:xfrm>
                <a:prstGeom prst="rect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3" name="Rectangle 22"/>
              <p:cNvSpPr/>
              <p:nvPr/>
            </p:nvSpPr>
            <p:spPr>
              <a:xfrm>
                <a:off x="5847588" y="3794220"/>
                <a:ext cx="672084" cy="29268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1">
                      <a:lumMod val="97000"/>
                      <a:lumOff val="3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2</a:t>
                </a:r>
                <a:endParaRPr lang="en-US" dirty="0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5859018" y="4321044"/>
                <a:ext cx="672084" cy="29268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1">
                      <a:lumMod val="97000"/>
                      <a:lumOff val="3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847588" y="4809983"/>
                <a:ext cx="672084" cy="29268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1">
                      <a:lumMod val="97000"/>
                      <a:lumOff val="3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4</a:t>
                </a:r>
                <a:endParaRPr lang="en-US" dirty="0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5829681" y="5275673"/>
                <a:ext cx="672084" cy="29268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1">
                      <a:lumMod val="97000"/>
                      <a:lumOff val="3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5</a:t>
                </a:r>
                <a:endParaRPr lang="en-US" dirty="0"/>
              </a:p>
            </p:txBody>
          </p:sp>
          <p:cxnSp>
            <p:nvCxnSpPr>
              <p:cNvPr id="28" name="Straight Arrow Connector 27"/>
              <p:cNvCxnSpPr>
                <a:stCxn id="6" idx="3"/>
                <a:endCxn id="23" idx="1"/>
              </p:cNvCxnSpPr>
              <p:nvPr/>
            </p:nvCxnSpPr>
            <p:spPr>
              <a:xfrm>
                <a:off x="4855464" y="3940560"/>
                <a:ext cx="99212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>
                <a:off x="4866894" y="4467384"/>
                <a:ext cx="99212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4866894" y="4964940"/>
                <a:ext cx="99212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/>
              <p:nvPr/>
            </p:nvCxnSpPr>
            <p:spPr>
              <a:xfrm>
                <a:off x="4877562" y="5433228"/>
                <a:ext cx="99212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>
                <a:stCxn id="18" idx="1"/>
                <a:endCxn id="23" idx="3"/>
              </p:cNvCxnSpPr>
              <p:nvPr/>
            </p:nvCxnSpPr>
            <p:spPr>
              <a:xfrm flipH="1">
                <a:off x="6519672" y="3940560"/>
                <a:ext cx="92887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/>
              <p:nvPr/>
            </p:nvCxnSpPr>
            <p:spPr>
              <a:xfrm flipH="1">
                <a:off x="6531102" y="4467384"/>
                <a:ext cx="91744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 flipH="1">
                <a:off x="6531102" y="4967004"/>
                <a:ext cx="91744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/>
              <p:cNvCxnSpPr>
                <a:stCxn id="21" idx="1"/>
              </p:cNvCxnSpPr>
              <p:nvPr/>
            </p:nvCxnSpPr>
            <p:spPr>
              <a:xfrm flipH="1">
                <a:off x="6501765" y="5433228"/>
                <a:ext cx="946785" cy="790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3" name="TextBox 42"/>
            <p:cNvSpPr txBox="1"/>
            <p:nvPr/>
          </p:nvSpPr>
          <p:spPr>
            <a:xfrm>
              <a:off x="4336400" y="5531005"/>
              <a:ext cx="964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Array 1</a:t>
              </a:r>
              <a:endPara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355776" y="5553810"/>
              <a:ext cx="9208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Array 2</a:t>
              </a:r>
              <a:endPara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9528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90999"/>
            <a:ext cx="11128248" cy="55083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 Copies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25296"/>
            <a:ext cx="10515600" cy="4951667"/>
          </a:xfrm>
        </p:spPr>
        <p:txBody>
          <a:bodyPr>
            <a:normAutofit/>
          </a:bodyPr>
          <a:lstStyle/>
          <a:p>
            <a:pPr algn="just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deep copy constructs a new compound object and then, recursively, inserts copies into it of the objects found in the original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of deep copy, a copy of object is copied in other object. It means that any changes made to a copy of object do not reflect in the original object.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569208" y="3377487"/>
            <a:ext cx="5552313" cy="2478024"/>
            <a:chOff x="4328160" y="3459783"/>
            <a:chExt cx="5552313" cy="2478024"/>
          </a:xfrm>
        </p:grpSpPr>
        <p:grpSp>
          <p:nvGrpSpPr>
            <p:cNvPr id="45" name="Group 44"/>
            <p:cNvGrpSpPr/>
            <p:nvPr/>
          </p:nvGrpSpPr>
          <p:grpSpPr>
            <a:xfrm>
              <a:off x="4328160" y="3459783"/>
              <a:ext cx="4248150" cy="2478024"/>
              <a:chOff x="4153281" y="3478071"/>
              <a:chExt cx="4248150" cy="2478024"/>
            </a:xfrm>
          </p:grpSpPr>
          <p:grpSp>
            <p:nvGrpSpPr>
              <p:cNvPr id="41" name="Group 40"/>
              <p:cNvGrpSpPr/>
              <p:nvPr/>
            </p:nvGrpSpPr>
            <p:grpSpPr>
              <a:xfrm>
                <a:off x="4153281" y="3478071"/>
                <a:ext cx="4248150" cy="2478024"/>
                <a:chOff x="4027932" y="3511296"/>
                <a:chExt cx="4248150" cy="2478024"/>
              </a:xfrm>
            </p:grpSpPr>
            <p:grpSp>
              <p:nvGrpSpPr>
                <p:cNvPr id="14" name="Group 13"/>
                <p:cNvGrpSpPr/>
                <p:nvPr/>
              </p:nvGrpSpPr>
              <p:grpSpPr>
                <a:xfrm>
                  <a:off x="4027932" y="3511296"/>
                  <a:ext cx="1170432" cy="2478024"/>
                  <a:chOff x="3259836" y="3511296"/>
                  <a:chExt cx="1170432" cy="2322576"/>
                </a:xfrm>
              </p:grpSpPr>
              <p:sp>
                <p:nvSpPr>
                  <p:cNvPr id="4" name="Rectangle 3"/>
                  <p:cNvSpPr/>
                  <p:nvPr/>
                </p:nvSpPr>
                <p:spPr>
                  <a:xfrm>
                    <a:off x="3259836" y="3511296"/>
                    <a:ext cx="1170432" cy="2322576"/>
                  </a:xfrm>
                  <a:prstGeom prst="rect">
                    <a:avLst/>
                  </a:prstGeom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" name="Rectangle 5"/>
                  <p:cNvSpPr/>
                  <p:nvPr/>
                </p:nvSpPr>
                <p:spPr>
                  <a:xfrm>
                    <a:off x="3602736" y="3776472"/>
                    <a:ext cx="484632" cy="274320"/>
                  </a:xfrm>
                  <a:prstGeom prst="rect">
                    <a:avLst/>
                  </a:prstGeom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" name="Rectangle 6"/>
                  <p:cNvSpPr/>
                  <p:nvPr/>
                </p:nvSpPr>
                <p:spPr>
                  <a:xfrm>
                    <a:off x="3602736" y="4270248"/>
                    <a:ext cx="484632" cy="274320"/>
                  </a:xfrm>
                  <a:prstGeom prst="rect">
                    <a:avLst/>
                  </a:prstGeom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" name="Rectangle 7"/>
                  <p:cNvSpPr/>
                  <p:nvPr/>
                </p:nvSpPr>
                <p:spPr>
                  <a:xfrm>
                    <a:off x="3602736" y="4736592"/>
                    <a:ext cx="484632" cy="274320"/>
                  </a:xfrm>
                  <a:prstGeom prst="rect">
                    <a:avLst/>
                  </a:prstGeom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" name="Rectangle 8"/>
                  <p:cNvSpPr/>
                  <p:nvPr/>
                </p:nvSpPr>
                <p:spPr>
                  <a:xfrm>
                    <a:off x="3602736" y="5175504"/>
                    <a:ext cx="484632" cy="274320"/>
                  </a:xfrm>
                  <a:prstGeom prst="rect">
                    <a:avLst/>
                  </a:prstGeom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6" name="Group 15"/>
                <p:cNvGrpSpPr/>
                <p:nvPr/>
              </p:nvGrpSpPr>
              <p:grpSpPr>
                <a:xfrm>
                  <a:off x="7105650" y="3511296"/>
                  <a:ext cx="1170432" cy="2478024"/>
                  <a:chOff x="3259836" y="3511296"/>
                  <a:chExt cx="1170432" cy="2322576"/>
                </a:xfrm>
              </p:grpSpPr>
              <p:sp>
                <p:nvSpPr>
                  <p:cNvPr id="17" name="Rectangle 16"/>
                  <p:cNvSpPr/>
                  <p:nvPr/>
                </p:nvSpPr>
                <p:spPr>
                  <a:xfrm>
                    <a:off x="3259836" y="3511296"/>
                    <a:ext cx="1170432" cy="2322576"/>
                  </a:xfrm>
                  <a:prstGeom prst="rect">
                    <a:avLst/>
                  </a:prstGeom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" name="Rectangle 17"/>
                  <p:cNvSpPr/>
                  <p:nvPr/>
                </p:nvSpPr>
                <p:spPr>
                  <a:xfrm>
                    <a:off x="3602736" y="3776472"/>
                    <a:ext cx="484632" cy="274320"/>
                  </a:xfrm>
                  <a:prstGeom prst="rect">
                    <a:avLst/>
                  </a:prstGeom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" name="Rectangle 18"/>
                  <p:cNvSpPr/>
                  <p:nvPr/>
                </p:nvSpPr>
                <p:spPr>
                  <a:xfrm>
                    <a:off x="3602736" y="4270248"/>
                    <a:ext cx="484632" cy="274320"/>
                  </a:xfrm>
                  <a:prstGeom prst="rect">
                    <a:avLst/>
                  </a:prstGeom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" name="Rectangle 19"/>
                  <p:cNvSpPr/>
                  <p:nvPr/>
                </p:nvSpPr>
                <p:spPr>
                  <a:xfrm>
                    <a:off x="3602736" y="4736592"/>
                    <a:ext cx="484632" cy="274320"/>
                  </a:xfrm>
                  <a:prstGeom prst="rect">
                    <a:avLst/>
                  </a:prstGeom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" name="Rectangle 20"/>
                  <p:cNvSpPr/>
                  <p:nvPr/>
                </p:nvSpPr>
                <p:spPr>
                  <a:xfrm>
                    <a:off x="3602736" y="5175504"/>
                    <a:ext cx="484632" cy="274320"/>
                  </a:xfrm>
                  <a:prstGeom prst="rect">
                    <a:avLst/>
                  </a:prstGeom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3" name="Rectangle 22"/>
                <p:cNvSpPr/>
                <p:nvPr/>
              </p:nvSpPr>
              <p:spPr>
                <a:xfrm>
                  <a:off x="5847588" y="3794220"/>
                  <a:ext cx="672084" cy="292680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1">
                        <a:lumMod val="67000"/>
                      </a:schemeClr>
                    </a:gs>
                    <a:gs pos="48000">
                      <a:schemeClr val="accent1">
                        <a:lumMod val="97000"/>
                        <a:lumOff val="3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2</a:t>
                  </a:r>
                  <a:endParaRPr lang="en-US" dirty="0"/>
                </a:p>
              </p:txBody>
            </p:sp>
            <p:sp>
              <p:nvSpPr>
                <p:cNvPr id="24" name="Rectangle 23"/>
                <p:cNvSpPr/>
                <p:nvPr/>
              </p:nvSpPr>
              <p:spPr>
                <a:xfrm>
                  <a:off x="5859018" y="4321044"/>
                  <a:ext cx="672084" cy="292680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1">
                        <a:lumMod val="67000"/>
                      </a:schemeClr>
                    </a:gs>
                    <a:gs pos="48000">
                      <a:schemeClr val="accent1">
                        <a:lumMod val="97000"/>
                        <a:lumOff val="3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3</a:t>
                  </a:r>
                  <a:endParaRPr lang="en-US" dirty="0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>
                  <a:off x="5847588" y="4809983"/>
                  <a:ext cx="672084" cy="292680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1">
                        <a:lumMod val="67000"/>
                      </a:schemeClr>
                    </a:gs>
                    <a:gs pos="48000">
                      <a:schemeClr val="accent1">
                        <a:lumMod val="97000"/>
                        <a:lumOff val="3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4</a:t>
                  </a:r>
                  <a:endParaRPr lang="en-US" dirty="0"/>
                </a:p>
              </p:txBody>
            </p:sp>
            <p:sp>
              <p:nvSpPr>
                <p:cNvPr id="26" name="Rectangle 25"/>
                <p:cNvSpPr/>
                <p:nvPr/>
              </p:nvSpPr>
              <p:spPr>
                <a:xfrm>
                  <a:off x="5829681" y="5275673"/>
                  <a:ext cx="672084" cy="292680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1">
                        <a:lumMod val="67000"/>
                      </a:schemeClr>
                    </a:gs>
                    <a:gs pos="48000">
                      <a:schemeClr val="accent1">
                        <a:lumMod val="97000"/>
                        <a:lumOff val="3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5</a:t>
                  </a:r>
                  <a:endParaRPr lang="en-US" dirty="0"/>
                </a:p>
              </p:txBody>
            </p:sp>
            <p:cxnSp>
              <p:nvCxnSpPr>
                <p:cNvPr id="28" name="Straight Arrow Connector 27"/>
                <p:cNvCxnSpPr>
                  <a:stCxn id="6" idx="3"/>
                  <a:endCxn id="23" idx="1"/>
                </p:cNvCxnSpPr>
                <p:nvPr/>
              </p:nvCxnSpPr>
              <p:spPr>
                <a:xfrm>
                  <a:off x="4855464" y="3940560"/>
                  <a:ext cx="992124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/>
                <p:cNvCxnSpPr/>
                <p:nvPr/>
              </p:nvCxnSpPr>
              <p:spPr>
                <a:xfrm>
                  <a:off x="4866894" y="4467384"/>
                  <a:ext cx="992124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Arrow Connector 29"/>
                <p:cNvCxnSpPr/>
                <p:nvPr/>
              </p:nvCxnSpPr>
              <p:spPr>
                <a:xfrm>
                  <a:off x="4866894" y="4964940"/>
                  <a:ext cx="992124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/>
                <p:cNvCxnSpPr/>
                <p:nvPr/>
              </p:nvCxnSpPr>
              <p:spPr>
                <a:xfrm>
                  <a:off x="4877562" y="5433228"/>
                  <a:ext cx="992124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3" name="TextBox 42"/>
              <p:cNvSpPr txBox="1"/>
              <p:nvPr/>
            </p:nvSpPr>
            <p:spPr>
              <a:xfrm>
                <a:off x="4336400" y="5531005"/>
                <a:ext cx="9647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Array 1</a:t>
                </a:r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7355776" y="5553810"/>
                <a:ext cx="9208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Array 2</a:t>
                </a:r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2" name="Rectangle 31"/>
            <p:cNvSpPr/>
            <p:nvPr/>
          </p:nvSpPr>
          <p:spPr>
            <a:xfrm>
              <a:off x="9196959" y="3775093"/>
              <a:ext cx="672084" cy="2926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9208389" y="4301917"/>
              <a:ext cx="672084" cy="2926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9196959" y="4790856"/>
              <a:ext cx="672084" cy="2926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9179052" y="5256546"/>
              <a:ext cx="672084" cy="2926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5</a:t>
              </a:r>
              <a:endParaRPr lang="en-US" dirty="0"/>
            </a:p>
          </p:txBody>
        </p:sp>
        <p:cxnSp>
          <p:nvCxnSpPr>
            <p:cNvPr id="40" name="Straight Arrow Connector 39"/>
            <p:cNvCxnSpPr>
              <a:endCxn id="32" idx="1"/>
            </p:cNvCxnSpPr>
            <p:nvPr/>
          </p:nvCxnSpPr>
          <p:spPr>
            <a:xfrm>
              <a:off x="8204835" y="3921433"/>
              <a:ext cx="9921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8216265" y="4448257"/>
              <a:ext cx="9921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8216265" y="4945813"/>
              <a:ext cx="9921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8226933" y="5414101"/>
              <a:ext cx="9921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921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0853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52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8154"/>
            <a:ext cx="10515600" cy="50093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4358"/>
            <a:ext cx="10515600" cy="4602605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arrays from Existing Data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 Attributes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 Operators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Methods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Shallow Copies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Copies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Universal functions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Indexing and slicing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Reshaping and transposing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15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8154"/>
            <a:ext cx="10515600" cy="43255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4358"/>
            <a:ext cx="10515600" cy="4602605"/>
          </a:xfrm>
        </p:spPr>
        <p:txBody>
          <a:bodyPr>
            <a:normAutofit/>
          </a:bodyPr>
          <a:lstStyle/>
          <a:p>
            <a:pPr algn="just"/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Numerical Python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is a python library used for working with Python arrays.</a:t>
            </a: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offers a high-performance, richly functional n-dimensional array type called </a:t>
            </a:r>
            <a:r>
              <a:rPr lang="en-US" sz="2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ndarray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aims to provide an array object that is up to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50x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faster that traditional Python lists.</a:t>
            </a: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domains:  Linear algebra,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ourier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ransform, and Matrices.</a:t>
            </a: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450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Python libraries depend on 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Popular library: Pandas, 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SciPy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(Deep Learning Library) depend on 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830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8154"/>
            <a:ext cx="10515600" cy="43255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4358"/>
            <a:ext cx="10515600" cy="4602605"/>
          </a:xfrm>
        </p:spPr>
        <p:txBody>
          <a:bodyPr>
            <a:normAutofit/>
          </a:bodyPr>
          <a:lstStyle/>
          <a:p>
            <a:pPr algn="just"/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arrays support different data types. </a:t>
            </a:r>
          </a:p>
          <a:p>
            <a:pPr algn="just"/>
            <a:r>
              <a:rPr lang="en-US" sz="2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vs.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List </a:t>
            </a:r>
          </a:p>
          <a:p>
            <a:pPr lvl="1" algn="just"/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is faster than lists</a:t>
            </a:r>
          </a:p>
          <a:p>
            <a:pPr lvl="1" algn="just"/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data structures take up less space than lists</a:t>
            </a:r>
          </a:p>
          <a:p>
            <a:pPr lvl="1" algn="just"/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have better runtime behavior.</a:t>
            </a:r>
          </a:p>
          <a:p>
            <a:pPr lvl="1" algn="just"/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array need to be declared but lists don’t.</a:t>
            </a:r>
          </a:p>
          <a:p>
            <a:pPr marL="0" indent="0">
              <a:buNone/>
            </a:pP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19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9288"/>
            <a:ext cx="10515600" cy="804672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arrays from Existing Data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69407"/>
            <a:ext cx="10600944" cy="4875945"/>
          </a:xfrm>
        </p:spPr>
        <p:txBody>
          <a:bodyPr>
            <a:normAutofit/>
          </a:bodyPr>
          <a:lstStyle/>
          <a:p>
            <a:pPr algn="just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documentation recommends importing the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umpy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as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np</a:t>
            </a:r>
          </a:p>
          <a:p>
            <a:pPr algn="just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module provides various functions for creating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arrays.</a:t>
            </a:r>
          </a:p>
          <a:p>
            <a:pPr marL="457200" lvl="1" indent="0" algn="just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array()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function, which receives as an argument an array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separates each value from the next with a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comma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a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right-aligns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values.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191768" y="2537081"/>
            <a:ext cx="4724400" cy="959923"/>
            <a:chOff x="3578352" y="2222189"/>
            <a:chExt cx="4724400" cy="95992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04753" y="2222189"/>
              <a:ext cx="2654999" cy="332626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78352" y="2946666"/>
              <a:ext cx="4724400" cy="235446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7" name="Straight Arrow Connector 6"/>
            <p:cNvCxnSpPr>
              <a:stCxn id="4" idx="2"/>
            </p:cNvCxnSpPr>
            <p:nvPr/>
          </p:nvCxnSpPr>
          <p:spPr>
            <a:xfrm flipH="1">
              <a:off x="5832252" y="2554815"/>
              <a:ext cx="1" cy="43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00667" y="2394062"/>
            <a:ext cx="5338477" cy="2123074"/>
          </a:xfrm>
          <a:prstGeom prst="rect">
            <a:avLst/>
          </a:prstGeom>
          <a:ln>
            <a:noFill/>
          </a:ln>
          <a:effectLst>
            <a:softEdge rad="112500"/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</p:spTree>
    <p:extLst>
      <p:ext uri="{BB962C8B-B14F-4D97-AF65-F5344CB8AC3E}">
        <p14:creationId xmlns:p14="http://schemas.microsoft.com/office/powerpoint/2010/main" val="114330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13816"/>
            <a:ext cx="10515600" cy="24688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arrays from Existing Data</a:t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69407"/>
            <a:ext cx="10756392" cy="5250849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Multidimensional Arguments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copies its argument’s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dimensions.</a:t>
            </a:r>
          </a:p>
          <a:p>
            <a:pPr algn="just"/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auto-formats arrays, based on their number of dimensions, aligning the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columns within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row.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512083" y="3292677"/>
            <a:ext cx="4915907" cy="2970140"/>
            <a:chOff x="3179254" y="2523566"/>
            <a:chExt cx="5569458" cy="2245375"/>
          </a:xfrm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09263" y="2523566"/>
              <a:ext cx="3315081" cy="375082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43287" y="3486767"/>
              <a:ext cx="5305425" cy="320612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79254" y="4424784"/>
              <a:ext cx="5505450" cy="344157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</p:pic>
        <p:cxnSp>
          <p:nvCxnSpPr>
            <p:cNvPr id="12" name="Straight Arrow Connector 11"/>
            <p:cNvCxnSpPr>
              <a:stCxn id="6" idx="2"/>
            </p:cNvCxnSpPr>
            <p:nvPr/>
          </p:nvCxnSpPr>
          <p:spPr>
            <a:xfrm>
              <a:off x="5666804" y="2898648"/>
              <a:ext cx="2476" cy="588119"/>
            </a:xfrm>
            <a:prstGeom prst="straightConnector1">
              <a:avLst/>
            </a:prstGeom>
            <a:ln>
              <a:noFill/>
              <a:tailEnd type="triangle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5666803" y="3822022"/>
              <a:ext cx="2476" cy="588119"/>
            </a:xfrm>
            <a:prstGeom prst="straightConnector1">
              <a:avLst/>
            </a:prstGeom>
            <a:ln>
              <a:noFill/>
              <a:tailEnd type="triangle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>
            <a:off x="7123097" y="3164319"/>
            <a:ext cx="4647659" cy="3421807"/>
            <a:chOff x="7275461" y="3196025"/>
            <a:chExt cx="4647659" cy="3421807"/>
          </a:xfrm>
        </p:grpSpPr>
        <p:grpSp>
          <p:nvGrpSpPr>
            <p:cNvPr id="19" name="Group 18"/>
            <p:cNvGrpSpPr/>
            <p:nvPr/>
          </p:nvGrpSpPr>
          <p:grpSpPr>
            <a:xfrm>
              <a:off x="8033379" y="3196025"/>
              <a:ext cx="2178284" cy="457150"/>
              <a:chOff x="7498080" y="3510712"/>
              <a:chExt cx="3376148" cy="457150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98080" y="3511118"/>
                <a:ext cx="749808" cy="456744"/>
              </a:xfrm>
              <a:prstGeom prst="rect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2</a:t>
                </a:r>
                <a:endParaRPr lang="en-US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8373526" y="3510712"/>
                <a:ext cx="749808" cy="456744"/>
              </a:xfrm>
              <a:prstGeom prst="rect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4</a:t>
                </a:r>
                <a:endParaRPr lang="en-US" dirty="0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9248973" y="3510712"/>
                <a:ext cx="749808" cy="456744"/>
              </a:xfrm>
              <a:prstGeom prst="rect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6</a:t>
                </a:r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10124420" y="3510712"/>
                <a:ext cx="749808" cy="456744"/>
              </a:xfrm>
              <a:prstGeom prst="rect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8</a:t>
                </a:r>
                <a:endParaRPr lang="en-US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8083836" y="3909677"/>
              <a:ext cx="2178284" cy="1030619"/>
              <a:chOff x="7498080" y="4325943"/>
              <a:chExt cx="2500701" cy="1457269"/>
            </a:xfrm>
          </p:grpSpPr>
          <p:grpSp>
            <p:nvGrpSpPr>
              <p:cNvPr id="20" name="Group 19"/>
              <p:cNvGrpSpPr/>
              <p:nvPr/>
            </p:nvGrpSpPr>
            <p:grpSpPr>
              <a:xfrm>
                <a:off x="7498080" y="4325943"/>
                <a:ext cx="2500701" cy="457150"/>
                <a:chOff x="7498080" y="3510712"/>
                <a:chExt cx="2500701" cy="457150"/>
              </a:xfrm>
            </p:grpSpPr>
            <p:sp>
              <p:nvSpPr>
                <p:cNvPr id="21" name="Rectangle 20"/>
                <p:cNvSpPr/>
                <p:nvPr/>
              </p:nvSpPr>
              <p:spPr>
                <a:xfrm>
                  <a:off x="7498080" y="3511118"/>
                  <a:ext cx="749808" cy="456744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0</a:t>
                  </a:r>
                </a:p>
              </p:txBody>
            </p:sp>
            <p:sp>
              <p:nvSpPr>
                <p:cNvPr id="22" name="Rectangle 21"/>
                <p:cNvSpPr/>
                <p:nvPr/>
              </p:nvSpPr>
              <p:spPr>
                <a:xfrm>
                  <a:off x="8373526" y="3510712"/>
                  <a:ext cx="749808" cy="456744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1</a:t>
                  </a:r>
                </a:p>
              </p:txBody>
            </p:sp>
            <p:sp>
              <p:nvSpPr>
                <p:cNvPr id="23" name="Rectangle 22"/>
                <p:cNvSpPr/>
                <p:nvPr/>
              </p:nvSpPr>
              <p:spPr>
                <a:xfrm>
                  <a:off x="9248973" y="3510712"/>
                  <a:ext cx="749808" cy="456744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1</a:t>
                  </a:r>
                </a:p>
              </p:txBody>
            </p:sp>
          </p:grpSp>
          <p:grpSp>
            <p:nvGrpSpPr>
              <p:cNvPr id="25" name="Group 24"/>
              <p:cNvGrpSpPr/>
              <p:nvPr/>
            </p:nvGrpSpPr>
            <p:grpSpPr>
              <a:xfrm>
                <a:off x="7498080" y="4828091"/>
                <a:ext cx="2500701" cy="457150"/>
                <a:chOff x="7498080" y="3510712"/>
                <a:chExt cx="2500701" cy="457150"/>
              </a:xfrm>
            </p:grpSpPr>
            <p:sp>
              <p:nvSpPr>
                <p:cNvPr id="26" name="Rectangle 25"/>
                <p:cNvSpPr/>
                <p:nvPr/>
              </p:nvSpPr>
              <p:spPr>
                <a:xfrm>
                  <a:off x="7498080" y="3511118"/>
                  <a:ext cx="749808" cy="456744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1</a:t>
                  </a:r>
                </a:p>
              </p:txBody>
            </p:sp>
            <p:sp>
              <p:nvSpPr>
                <p:cNvPr id="27" name="Rectangle 26"/>
                <p:cNvSpPr/>
                <p:nvPr/>
              </p:nvSpPr>
              <p:spPr>
                <a:xfrm>
                  <a:off x="8373526" y="3510712"/>
                  <a:ext cx="749808" cy="456744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0</a:t>
                  </a:r>
                </a:p>
              </p:txBody>
            </p:sp>
            <p:sp>
              <p:nvSpPr>
                <p:cNvPr id="28" name="Rectangle 27"/>
                <p:cNvSpPr/>
                <p:nvPr/>
              </p:nvSpPr>
              <p:spPr>
                <a:xfrm>
                  <a:off x="9248973" y="3510712"/>
                  <a:ext cx="749808" cy="456744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1</a:t>
                  </a:r>
                </a:p>
              </p:txBody>
            </p:sp>
          </p:grpSp>
          <p:grpSp>
            <p:nvGrpSpPr>
              <p:cNvPr id="30" name="Group 29"/>
              <p:cNvGrpSpPr/>
              <p:nvPr/>
            </p:nvGrpSpPr>
            <p:grpSpPr>
              <a:xfrm>
                <a:off x="7498080" y="5326062"/>
                <a:ext cx="2500701" cy="457150"/>
                <a:chOff x="7498080" y="3510712"/>
                <a:chExt cx="2500701" cy="457150"/>
              </a:xfrm>
            </p:grpSpPr>
            <p:sp>
              <p:nvSpPr>
                <p:cNvPr id="31" name="Rectangle 30"/>
                <p:cNvSpPr/>
                <p:nvPr/>
              </p:nvSpPr>
              <p:spPr>
                <a:xfrm>
                  <a:off x="7498080" y="3511118"/>
                  <a:ext cx="749808" cy="456744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1</a:t>
                  </a:r>
                </a:p>
              </p:txBody>
            </p:sp>
            <p:sp>
              <p:nvSpPr>
                <p:cNvPr id="32" name="Rectangle 31"/>
                <p:cNvSpPr/>
                <p:nvPr/>
              </p:nvSpPr>
              <p:spPr>
                <a:xfrm>
                  <a:off x="8373526" y="3510712"/>
                  <a:ext cx="749808" cy="456744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1</a:t>
                  </a:r>
                </a:p>
              </p:txBody>
            </p:sp>
            <p:sp>
              <p:nvSpPr>
                <p:cNvPr id="33" name="Rectangle 32"/>
                <p:cNvSpPr/>
                <p:nvPr/>
              </p:nvSpPr>
              <p:spPr>
                <a:xfrm>
                  <a:off x="9248973" y="3510712"/>
                  <a:ext cx="749808" cy="456744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0</a:t>
                  </a:r>
                </a:p>
              </p:txBody>
            </p:sp>
          </p:grpSp>
        </p:grpSp>
        <p:grpSp>
          <p:nvGrpSpPr>
            <p:cNvPr id="88" name="Group 87"/>
            <p:cNvGrpSpPr/>
            <p:nvPr/>
          </p:nvGrpSpPr>
          <p:grpSpPr>
            <a:xfrm>
              <a:off x="7275461" y="5132583"/>
              <a:ext cx="3170537" cy="1485249"/>
              <a:chOff x="8155298" y="5075468"/>
              <a:chExt cx="3170537" cy="1485249"/>
            </a:xfrm>
          </p:grpSpPr>
          <p:grpSp>
            <p:nvGrpSpPr>
              <p:cNvPr id="49" name="Group 48"/>
              <p:cNvGrpSpPr/>
              <p:nvPr/>
            </p:nvGrpSpPr>
            <p:grpSpPr>
              <a:xfrm>
                <a:off x="9147551" y="5075468"/>
                <a:ext cx="2178284" cy="1030619"/>
                <a:chOff x="7498080" y="4325943"/>
                <a:chExt cx="2500701" cy="1457269"/>
              </a:xfrm>
            </p:grpSpPr>
            <p:grpSp>
              <p:nvGrpSpPr>
                <p:cNvPr id="50" name="Group 49"/>
                <p:cNvGrpSpPr/>
                <p:nvPr/>
              </p:nvGrpSpPr>
              <p:grpSpPr>
                <a:xfrm>
                  <a:off x="7498080" y="4325943"/>
                  <a:ext cx="2500701" cy="457150"/>
                  <a:chOff x="7498080" y="3510712"/>
                  <a:chExt cx="2500701" cy="457150"/>
                </a:xfrm>
              </p:grpSpPr>
              <p:sp>
                <p:nvSpPr>
                  <p:cNvPr id="59" name="Rectangle 58"/>
                  <p:cNvSpPr/>
                  <p:nvPr/>
                </p:nvSpPr>
                <p:spPr>
                  <a:xfrm>
                    <a:off x="7498080" y="3511118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0</a:t>
                    </a:r>
                  </a:p>
                </p:txBody>
              </p:sp>
              <p:sp>
                <p:nvSpPr>
                  <p:cNvPr id="60" name="Rectangle 59"/>
                  <p:cNvSpPr/>
                  <p:nvPr/>
                </p:nvSpPr>
                <p:spPr>
                  <a:xfrm>
                    <a:off x="8373526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61" name="Rectangle 60"/>
                  <p:cNvSpPr/>
                  <p:nvPr/>
                </p:nvSpPr>
                <p:spPr>
                  <a:xfrm>
                    <a:off x="9248973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</p:grpSp>
            <p:grpSp>
              <p:nvGrpSpPr>
                <p:cNvPr id="51" name="Group 50"/>
                <p:cNvGrpSpPr/>
                <p:nvPr/>
              </p:nvGrpSpPr>
              <p:grpSpPr>
                <a:xfrm>
                  <a:off x="7498080" y="4828091"/>
                  <a:ext cx="2500701" cy="457150"/>
                  <a:chOff x="7498080" y="3510712"/>
                  <a:chExt cx="2500701" cy="457150"/>
                </a:xfrm>
              </p:grpSpPr>
              <p:sp>
                <p:nvSpPr>
                  <p:cNvPr id="56" name="Rectangle 55"/>
                  <p:cNvSpPr/>
                  <p:nvPr/>
                </p:nvSpPr>
                <p:spPr>
                  <a:xfrm>
                    <a:off x="7498080" y="3511118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57" name="Rectangle 56"/>
                  <p:cNvSpPr/>
                  <p:nvPr/>
                </p:nvSpPr>
                <p:spPr>
                  <a:xfrm>
                    <a:off x="8373526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0</a:t>
                    </a:r>
                  </a:p>
                </p:txBody>
              </p:sp>
              <p:sp>
                <p:nvSpPr>
                  <p:cNvPr id="58" name="Rectangle 57"/>
                  <p:cNvSpPr/>
                  <p:nvPr/>
                </p:nvSpPr>
                <p:spPr>
                  <a:xfrm>
                    <a:off x="9248973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</p:grpSp>
            <p:grpSp>
              <p:nvGrpSpPr>
                <p:cNvPr id="52" name="Group 51"/>
                <p:cNvGrpSpPr/>
                <p:nvPr/>
              </p:nvGrpSpPr>
              <p:grpSpPr>
                <a:xfrm>
                  <a:off x="7498080" y="5326062"/>
                  <a:ext cx="2500701" cy="457150"/>
                  <a:chOff x="7498080" y="3510712"/>
                  <a:chExt cx="2500701" cy="457150"/>
                </a:xfrm>
              </p:grpSpPr>
              <p:sp>
                <p:nvSpPr>
                  <p:cNvPr id="53" name="Rectangle 52"/>
                  <p:cNvSpPr/>
                  <p:nvPr/>
                </p:nvSpPr>
                <p:spPr>
                  <a:xfrm>
                    <a:off x="7498080" y="3511118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54" name="Rectangle 53"/>
                  <p:cNvSpPr/>
                  <p:nvPr/>
                </p:nvSpPr>
                <p:spPr>
                  <a:xfrm>
                    <a:off x="8373526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55" name="Rectangle 54"/>
                  <p:cNvSpPr/>
                  <p:nvPr/>
                </p:nvSpPr>
                <p:spPr>
                  <a:xfrm>
                    <a:off x="9248973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0</a:t>
                    </a:r>
                  </a:p>
                </p:txBody>
              </p:sp>
            </p:grpSp>
          </p:grpSp>
          <p:grpSp>
            <p:nvGrpSpPr>
              <p:cNvPr id="62" name="Group 61"/>
              <p:cNvGrpSpPr/>
              <p:nvPr/>
            </p:nvGrpSpPr>
            <p:grpSpPr>
              <a:xfrm>
                <a:off x="8629391" y="5267756"/>
                <a:ext cx="2178284" cy="1030619"/>
                <a:chOff x="7498080" y="4325943"/>
                <a:chExt cx="2500701" cy="1457269"/>
              </a:xfrm>
            </p:grpSpPr>
            <p:grpSp>
              <p:nvGrpSpPr>
                <p:cNvPr id="63" name="Group 62"/>
                <p:cNvGrpSpPr/>
                <p:nvPr/>
              </p:nvGrpSpPr>
              <p:grpSpPr>
                <a:xfrm>
                  <a:off x="7498080" y="4325943"/>
                  <a:ext cx="2500701" cy="457150"/>
                  <a:chOff x="7498080" y="3510712"/>
                  <a:chExt cx="2500701" cy="457150"/>
                </a:xfrm>
              </p:grpSpPr>
              <p:sp>
                <p:nvSpPr>
                  <p:cNvPr id="72" name="Rectangle 71"/>
                  <p:cNvSpPr/>
                  <p:nvPr/>
                </p:nvSpPr>
                <p:spPr>
                  <a:xfrm>
                    <a:off x="7498080" y="3511118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0</a:t>
                    </a:r>
                  </a:p>
                </p:txBody>
              </p:sp>
              <p:sp>
                <p:nvSpPr>
                  <p:cNvPr id="73" name="Rectangle 72"/>
                  <p:cNvSpPr/>
                  <p:nvPr/>
                </p:nvSpPr>
                <p:spPr>
                  <a:xfrm>
                    <a:off x="8373526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74" name="Rectangle 73"/>
                  <p:cNvSpPr/>
                  <p:nvPr/>
                </p:nvSpPr>
                <p:spPr>
                  <a:xfrm>
                    <a:off x="9248973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</p:grpSp>
            <p:grpSp>
              <p:nvGrpSpPr>
                <p:cNvPr id="64" name="Group 63"/>
                <p:cNvGrpSpPr/>
                <p:nvPr/>
              </p:nvGrpSpPr>
              <p:grpSpPr>
                <a:xfrm>
                  <a:off x="7498080" y="4828091"/>
                  <a:ext cx="2500701" cy="457150"/>
                  <a:chOff x="7498080" y="3510712"/>
                  <a:chExt cx="2500701" cy="457150"/>
                </a:xfrm>
              </p:grpSpPr>
              <p:sp>
                <p:nvSpPr>
                  <p:cNvPr id="69" name="Rectangle 68"/>
                  <p:cNvSpPr/>
                  <p:nvPr/>
                </p:nvSpPr>
                <p:spPr>
                  <a:xfrm>
                    <a:off x="7498080" y="3511118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70" name="Rectangle 69"/>
                  <p:cNvSpPr/>
                  <p:nvPr/>
                </p:nvSpPr>
                <p:spPr>
                  <a:xfrm>
                    <a:off x="8373526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0</a:t>
                    </a:r>
                  </a:p>
                </p:txBody>
              </p:sp>
              <p:sp>
                <p:nvSpPr>
                  <p:cNvPr id="71" name="Rectangle 70"/>
                  <p:cNvSpPr/>
                  <p:nvPr/>
                </p:nvSpPr>
                <p:spPr>
                  <a:xfrm>
                    <a:off x="9248973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</p:grpSp>
            <p:grpSp>
              <p:nvGrpSpPr>
                <p:cNvPr id="65" name="Group 64"/>
                <p:cNvGrpSpPr/>
                <p:nvPr/>
              </p:nvGrpSpPr>
              <p:grpSpPr>
                <a:xfrm>
                  <a:off x="7498080" y="5326062"/>
                  <a:ext cx="2500701" cy="457150"/>
                  <a:chOff x="7498080" y="3510712"/>
                  <a:chExt cx="2500701" cy="457150"/>
                </a:xfrm>
              </p:grpSpPr>
              <p:sp>
                <p:nvSpPr>
                  <p:cNvPr id="66" name="Rectangle 65"/>
                  <p:cNvSpPr/>
                  <p:nvPr/>
                </p:nvSpPr>
                <p:spPr>
                  <a:xfrm>
                    <a:off x="7498080" y="3511118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67" name="Rectangle 66"/>
                  <p:cNvSpPr/>
                  <p:nvPr/>
                </p:nvSpPr>
                <p:spPr>
                  <a:xfrm>
                    <a:off x="8373526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68" name="Rectangle 67"/>
                  <p:cNvSpPr/>
                  <p:nvPr/>
                </p:nvSpPr>
                <p:spPr>
                  <a:xfrm>
                    <a:off x="9248973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0</a:t>
                    </a:r>
                  </a:p>
                </p:txBody>
              </p:sp>
            </p:grpSp>
          </p:grpSp>
          <p:grpSp>
            <p:nvGrpSpPr>
              <p:cNvPr id="75" name="Group 74"/>
              <p:cNvGrpSpPr/>
              <p:nvPr/>
            </p:nvGrpSpPr>
            <p:grpSpPr>
              <a:xfrm>
                <a:off x="8155298" y="5530098"/>
                <a:ext cx="2178284" cy="1030619"/>
                <a:chOff x="7498080" y="4325943"/>
                <a:chExt cx="2500701" cy="1457269"/>
              </a:xfrm>
            </p:grpSpPr>
            <p:grpSp>
              <p:nvGrpSpPr>
                <p:cNvPr id="76" name="Group 75"/>
                <p:cNvGrpSpPr/>
                <p:nvPr/>
              </p:nvGrpSpPr>
              <p:grpSpPr>
                <a:xfrm>
                  <a:off x="7498080" y="4325943"/>
                  <a:ext cx="2500701" cy="457150"/>
                  <a:chOff x="7498080" y="3510712"/>
                  <a:chExt cx="2500701" cy="457150"/>
                </a:xfrm>
              </p:grpSpPr>
              <p:sp>
                <p:nvSpPr>
                  <p:cNvPr id="85" name="Rectangle 84"/>
                  <p:cNvSpPr/>
                  <p:nvPr/>
                </p:nvSpPr>
                <p:spPr>
                  <a:xfrm>
                    <a:off x="7498080" y="3511118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dk1"/>
                  </a:lnRef>
                  <a:fillRef idx="3">
                    <a:schemeClr val="dk1"/>
                  </a:fillRef>
                  <a:effectRef idx="2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0</a:t>
                    </a:r>
                  </a:p>
                </p:txBody>
              </p:sp>
              <p:sp>
                <p:nvSpPr>
                  <p:cNvPr id="86" name="Rectangle 85"/>
                  <p:cNvSpPr/>
                  <p:nvPr/>
                </p:nvSpPr>
                <p:spPr>
                  <a:xfrm>
                    <a:off x="8373526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dk1"/>
                  </a:lnRef>
                  <a:fillRef idx="3">
                    <a:schemeClr val="dk1"/>
                  </a:fillRef>
                  <a:effectRef idx="2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87" name="Rectangle 86"/>
                  <p:cNvSpPr/>
                  <p:nvPr/>
                </p:nvSpPr>
                <p:spPr>
                  <a:xfrm>
                    <a:off x="9248973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dk1"/>
                  </a:lnRef>
                  <a:fillRef idx="3">
                    <a:schemeClr val="dk1"/>
                  </a:fillRef>
                  <a:effectRef idx="2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</p:grpSp>
            <p:grpSp>
              <p:nvGrpSpPr>
                <p:cNvPr id="77" name="Group 76"/>
                <p:cNvGrpSpPr/>
                <p:nvPr/>
              </p:nvGrpSpPr>
              <p:grpSpPr>
                <a:xfrm>
                  <a:off x="7498080" y="4828091"/>
                  <a:ext cx="2500701" cy="457150"/>
                  <a:chOff x="7498080" y="3510712"/>
                  <a:chExt cx="2500701" cy="457150"/>
                </a:xfrm>
              </p:grpSpPr>
              <p:sp>
                <p:nvSpPr>
                  <p:cNvPr id="82" name="Rectangle 81"/>
                  <p:cNvSpPr/>
                  <p:nvPr/>
                </p:nvSpPr>
                <p:spPr>
                  <a:xfrm>
                    <a:off x="7498080" y="3511118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dk1"/>
                  </a:lnRef>
                  <a:fillRef idx="3">
                    <a:schemeClr val="dk1"/>
                  </a:fillRef>
                  <a:effectRef idx="2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83" name="Rectangle 82"/>
                  <p:cNvSpPr/>
                  <p:nvPr/>
                </p:nvSpPr>
                <p:spPr>
                  <a:xfrm>
                    <a:off x="8373526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dk1"/>
                  </a:lnRef>
                  <a:fillRef idx="3">
                    <a:schemeClr val="dk1"/>
                  </a:fillRef>
                  <a:effectRef idx="2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0</a:t>
                    </a:r>
                  </a:p>
                </p:txBody>
              </p:sp>
              <p:sp>
                <p:nvSpPr>
                  <p:cNvPr id="84" name="Rectangle 83"/>
                  <p:cNvSpPr/>
                  <p:nvPr/>
                </p:nvSpPr>
                <p:spPr>
                  <a:xfrm>
                    <a:off x="9248973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dk1"/>
                  </a:lnRef>
                  <a:fillRef idx="3">
                    <a:schemeClr val="dk1"/>
                  </a:fillRef>
                  <a:effectRef idx="2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</p:grpSp>
            <p:grpSp>
              <p:nvGrpSpPr>
                <p:cNvPr id="78" name="Group 77"/>
                <p:cNvGrpSpPr/>
                <p:nvPr/>
              </p:nvGrpSpPr>
              <p:grpSpPr>
                <a:xfrm>
                  <a:off x="7498080" y="5326062"/>
                  <a:ext cx="2500701" cy="457150"/>
                  <a:chOff x="7498080" y="3510712"/>
                  <a:chExt cx="2500701" cy="457150"/>
                </a:xfrm>
              </p:grpSpPr>
              <p:sp>
                <p:nvSpPr>
                  <p:cNvPr id="79" name="Rectangle 78"/>
                  <p:cNvSpPr/>
                  <p:nvPr/>
                </p:nvSpPr>
                <p:spPr>
                  <a:xfrm>
                    <a:off x="7498080" y="3511118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dk1"/>
                  </a:lnRef>
                  <a:fillRef idx="3">
                    <a:schemeClr val="dk1"/>
                  </a:fillRef>
                  <a:effectRef idx="2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80" name="Rectangle 79"/>
                  <p:cNvSpPr/>
                  <p:nvPr/>
                </p:nvSpPr>
                <p:spPr>
                  <a:xfrm>
                    <a:off x="8373526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dk1"/>
                  </a:lnRef>
                  <a:fillRef idx="3">
                    <a:schemeClr val="dk1"/>
                  </a:fillRef>
                  <a:effectRef idx="2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1</a:t>
                    </a:r>
                  </a:p>
                </p:txBody>
              </p:sp>
              <p:sp>
                <p:nvSpPr>
                  <p:cNvPr id="81" name="Rectangle 80"/>
                  <p:cNvSpPr/>
                  <p:nvPr/>
                </p:nvSpPr>
                <p:spPr>
                  <a:xfrm>
                    <a:off x="9248973" y="3510712"/>
                    <a:ext cx="749808" cy="456744"/>
                  </a:xfrm>
                  <a:prstGeom prst="rect">
                    <a:avLst/>
                  </a:prstGeom>
                </p:spPr>
                <p:style>
                  <a:lnRef idx="1">
                    <a:schemeClr val="dk1"/>
                  </a:lnRef>
                  <a:fillRef idx="3">
                    <a:schemeClr val="dk1"/>
                  </a:fillRef>
                  <a:effectRef idx="2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0</a:t>
                    </a:r>
                  </a:p>
                </p:txBody>
              </p:sp>
            </p:grpSp>
          </p:grpSp>
        </p:grpSp>
        <p:sp>
          <p:nvSpPr>
            <p:cNvPr id="89" name="TextBox 88"/>
            <p:cNvSpPr txBox="1"/>
            <p:nvPr/>
          </p:nvSpPr>
          <p:spPr>
            <a:xfrm>
              <a:off x="10366885" y="3196025"/>
              <a:ext cx="1075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Shape(4,)</a:t>
              </a:r>
              <a:endParaRPr 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10379706" y="4164304"/>
              <a:ext cx="11929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Shape(3,3)</a:t>
              </a:r>
              <a:endParaRPr lang="en-US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10555438" y="5379392"/>
              <a:ext cx="1367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Shape(3,3,3)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0763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72711"/>
            <a:ext cx="10515600" cy="55083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</a:t>
            </a:r>
            <a:r>
              <a:rPr lang="en-US" dirty="0" smtClean="0"/>
              <a:t>rray </a:t>
            </a:r>
            <a:r>
              <a:rPr lang="en-US" dirty="0"/>
              <a:t>Attributes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1213959"/>
            <a:ext cx="11128248" cy="5250849"/>
          </a:xfrm>
        </p:spPr>
        <p:txBody>
          <a:bodyPr>
            <a:normAutofit/>
          </a:bodyPr>
          <a:lstStyle/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array object provides attributes that enable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discover information about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its structure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contents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attributes of this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array.</a:t>
            </a:r>
          </a:p>
          <a:p>
            <a:pPr lvl="1" algn="just"/>
            <a:r>
              <a:rPr lang="en-US" sz="2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dtype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:-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array function determines an array’s element type from its argument’s elements.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 [ [3,4,6], [0,8,1]], 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dtype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will be </a:t>
            </a: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int64.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attribute 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ndim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contains an array’s number of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dimensions. This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2-dimensional array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[3,4,6], [0,8,1]], value of 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ndim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will be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/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hape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contains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tuple specifying an array’s dimensions.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 [3,4,6], [0,8,1]], value of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shape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be (2,3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 </a:t>
            </a:r>
          </a:p>
          <a:p>
            <a:pPr lvl="1" algn="just"/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can view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array’s total number of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elements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for this 2-dimensional array [ [3,4,6], [0,8,1]],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will be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multiplication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2 and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 (Shape=(2,3)) 2*3 =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temsize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the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bytes required to store each element with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itemsize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 [ [3,4,6], [0,8,1]], 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itemsize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will be 8, because this array consists of integers and size of integer (in bytes) is 8 bytes.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25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90999"/>
            <a:ext cx="11128248" cy="55083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Array 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Operators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8679217"/>
              </p:ext>
            </p:extLst>
          </p:nvPr>
        </p:nvGraphicFramePr>
        <p:xfrm>
          <a:off x="2103119" y="1527048"/>
          <a:ext cx="8183881" cy="3666745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377838">
                  <a:extLst>
                    <a:ext uri="{9D8B030D-6E8A-4147-A177-3AD203B41FA5}">
                      <a16:colId xmlns:a16="http://schemas.microsoft.com/office/drawing/2014/main" xmlns="" val="70122326"/>
                    </a:ext>
                  </a:extLst>
                </a:gridCol>
                <a:gridCol w="2280559">
                  <a:extLst>
                    <a:ext uri="{9D8B030D-6E8A-4147-A177-3AD203B41FA5}">
                      <a16:colId xmlns:a16="http://schemas.microsoft.com/office/drawing/2014/main" xmlns="" val="3044364070"/>
                    </a:ext>
                  </a:extLst>
                </a:gridCol>
                <a:gridCol w="2149902">
                  <a:extLst>
                    <a:ext uri="{9D8B030D-6E8A-4147-A177-3AD203B41FA5}">
                      <a16:colId xmlns:a16="http://schemas.microsoft.com/office/drawing/2014/main" xmlns="" val="1428155282"/>
                    </a:ext>
                  </a:extLst>
                </a:gridCol>
                <a:gridCol w="2375582">
                  <a:extLst>
                    <a:ext uri="{9D8B030D-6E8A-4147-A177-3AD203B41FA5}">
                      <a16:colId xmlns:a16="http://schemas.microsoft.com/office/drawing/2014/main" xmlns="" val="2195985711"/>
                    </a:ext>
                  </a:extLst>
                </a:gridCol>
              </a:tblGrid>
              <a:tr h="4013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Operator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Equal Function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Operator</a:t>
                      </a:r>
                      <a:endParaRPr lang="en-US" b="1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Equal Function</a:t>
                      </a:r>
                      <a:endParaRPr lang="en-US" b="1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78980526"/>
                  </a:ext>
                </a:extLst>
              </a:tr>
              <a:tr h="41686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np.add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&gt;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np.greater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29746324"/>
                  </a:ext>
                </a:extLst>
              </a:tr>
              <a:tr h="41686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np.subtract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&gt;=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np.greater_equal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43064170"/>
                  </a:ext>
                </a:extLst>
              </a:tr>
              <a:tr h="4863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np.multiply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&lt;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np.less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63772548"/>
                  </a:ext>
                </a:extLst>
              </a:tr>
              <a:tr h="4863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np.divide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&lt;=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np.less_equal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97210207"/>
                  </a:ext>
                </a:extLst>
              </a:tr>
              <a:tr h="4863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//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np.floor_divide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==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np.equal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49147779"/>
                  </a:ext>
                </a:extLst>
              </a:tr>
              <a:tr h="4863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**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np.power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!=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np.not_equal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21445666"/>
                  </a:ext>
                </a:extLst>
              </a:tr>
              <a:tr h="4863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np.mod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78358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434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90999"/>
            <a:ext cx="11128248" cy="55083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25296"/>
            <a:ext cx="10515600" cy="4951667"/>
          </a:xfrm>
        </p:spPr>
        <p:txBody>
          <a:bodyPr/>
          <a:lstStyle/>
          <a:p>
            <a:pPr algn="just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array has various methods that perform calculations using its contents. By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default, these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ignore the array’s shape and use all the elements in the calculations.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calculating the mean of an array totals all of its elements regardless of its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shape, then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divides by the total number of elements.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Few 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default methods such as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sum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std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(standard deviation) and </a:t>
            </a:r>
            <a:r>
              <a:rPr lang="en-US" sz="2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variance). Specifying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axis=0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performs the calculation on all the row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values within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column and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axis=1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performs the calculation on all the column values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within each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individual row.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057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28D249-1983-451D-8451-059C0BA5C7BA}">
  <ds:schemaRefs>
    <ds:schemaRef ds:uri="http://schemas.microsoft.com/office/2006/documentManagement/types"/>
    <ds:schemaRef ds:uri="http://www.w3.org/XML/1998/namespace"/>
    <ds:schemaRef ds:uri="http://purl.org/dc/dcmitype/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http://purl.org/dc/elements/1.1/"/>
    <ds:schemaRef ds:uri="http://schemas.openxmlformats.org/package/2006/metadata/core-properties"/>
    <ds:schemaRef ds:uri="71af3243-3dd4-4a8d-8c0d-dd76da1f02a5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777</Words>
  <Application>Microsoft Office PowerPoint</Application>
  <PresentationFormat>Widescreen</PresentationFormat>
  <Paragraphs>152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Outline</vt:lpstr>
      <vt:lpstr>Introduction </vt:lpstr>
      <vt:lpstr>Introduction </vt:lpstr>
      <vt:lpstr>Creating arrays from Existing Data</vt:lpstr>
      <vt:lpstr>Creating arrays from Existing Data </vt:lpstr>
      <vt:lpstr>Array Attributes</vt:lpstr>
      <vt:lpstr>Array Operators</vt:lpstr>
      <vt:lpstr>NumPy Methods</vt:lpstr>
      <vt:lpstr>Shallow Copies</vt:lpstr>
      <vt:lpstr>Deep Copies</vt:lpstr>
      <vt:lpstr>End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2020-08-24T04:53:53Z</dcterms:created>
  <dcterms:modified xsi:type="dcterms:W3CDTF">2020-12-02T13:14:49Z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